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aude.md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b974b8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b974b8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e3e2c6c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e3e2c6c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 a sample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Ship-it command in claude 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e3e2c6c0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e3e2c6c0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Compare to </a:t>
            </a:r>
            <a:r>
              <a:rPr lang="en" u="sng">
                <a:solidFill>
                  <a:schemeClr val="hlink"/>
                </a:solidFill>
                <a:hlinkClick r:id="rId2"/>
              </a:rPr>
              <a:t>Claude.md</a:t>
            </a:r>
            <a:r>
              <a:rPr lang="en"/>
              <a:t> files which are more about anchoring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Examples: </a:t>
            </a:r>
            <a:r>
              <a:rPr lang="en"/>
              <a:t>https://github.com/SuperClaude-Org/SuperClaude_Framework/tree/master/SuperClaude/Agents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c53c6a7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c53c6a7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models for different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Opus for planning, sonnet as a workhorse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d73942d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d73942d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On an actual set of tasks, what changes are necessary - see how agents are getting spun up</a:t>
            </a:r>
            <a:endParaRPr sz="1150">
              <a:solidFill>
                <a:srgbClr val="595959"/>
              </a:solidFill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Show claude proxy output</a:t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e3e2c6c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e3e2c6c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c013d91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c013d91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9fd9a6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9fd9a6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c3ca00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c3ca00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c53c6a7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c53c6a7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dcac9452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7dcac9452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Every developer operates as a tech lead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controlling their own army of agents handling specialized tasks (PR, quality assurance, etc), languages (react, fastapi python, svelte), role responsibilities (data engineer, ml engineer, devops)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Eventually a moderately technical PM will be able to do the same thing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e3e2c6c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e3e2c6c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50">
                <a:solidFill>
                  <a:srgbClr val="595959"/>
                </a:solidFill>
              </a:rPr>
              <a:t>Breakdown of typical </a:t>
            </a:r>
            <a:r>
              <a:rPr lang="en" sz="1150">
                <a:solidFill>
                  <a:srgbClr val="595959"/>
                </a:solidFill>
              </a:rPr>
              <a:t>tasks</a:t>
            </a:r>
            <a:r>
              <a:rPr lang="en" sz="1150">
                <a:solidFill>
                  <a:srgbClr val="595959"/>
                </a:solidFill>
              </a:rPr>
              <a:t> and who is responsible for what: green is human, blue is agent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cecaaf79e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cecaaf79e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50"/>
              <a:buChar char="●"/>
            </a:pPr>
            <a:r>
              <a:rPr lang="en" sz="1150">
                <a:solidFill>
                  <a:srgbClr val="595959"/>
                </a:solidFill>
              </a:rPr>
              <a:t>See examples of all of these IRL</a:t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cecaaf7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7cecaaf7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 a sample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ijaythecoder/awesome-claude-agents/blob/main/CLAUDE.md" TargetMode="External"/><Relationship Id="rId4" Type="http://schemas.openxmlformats.org/officeDocument/2006/relationships/hyperlink" Target="https://github.com/SuperClaude-Org/SuperClaude_Framewor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laude.com/product/claude-code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Modern Software Developer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CS146S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Stanford University, Fall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Mihail Eric</a:t>
            </a:r>
            <a:endParaRPr b="1"/>
          </a:p>
        </p:txBody>
      </p:sp>
      <p:sp>
        <p:nvSpPr>
          <p:cNvPr id="56" name="Google Shape;56;p13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</a:t>
            </a:r>
            <a:endParaRPr/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frequently-used prompts as files that the agent can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Reviewing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 a git commit, push</a:t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Subagents</a:t>
            </a:r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Runtime delegation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Purposes of a subagent is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distinct developer personas for different types of work (frontend, backend,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Cleanly </a:t>
            </a:r>
            <a:r>
              <a:rPr lang="en"/>
              <a:t>separate</a:t>
            </a:r>
            <a:r>
              <a:rPr lang="en"/>
              <a:t> contexts for different work streams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Customized system prompts, tools, and a separate context window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move toward agents managing other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https://github.com/vijaythecoder/awesome-claude-agents/blob/main/CLAUDE.md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https://github.com/SuperClaude-Org/SuperClaude_Framework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311700" y="97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need careful backstops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Tests in codebase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CI/CD best practices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Auditability of each agent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Label every diff made by an agent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models for different classes of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tasks you may need to handhold a bit more upfront vs fully async 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Checkpoint (commit) regularly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47" name="Google Shape;2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311650" y="3468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walkthrough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311700" y="970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automate the first 10-20% research phase of any task?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maintain a queue of pending tasks (easier for 1-off changes)?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63" name="Google Shape;2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Lecture - 10/17/25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068196" y="3764800"/>
            <a:ext cx="509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Anthropic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Creator of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Claude Code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Boris Cherny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514" y="1263775"/>
            <a:ext cx="2254975" cy="22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0" y="1724275"/>
            <a:ext cx="8520600" cy="11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 an Agent Manager  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evolution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developer managing single developer’s output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Lead managing many developers worth of output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Lead managing many developers worth of output (assisted by an AI system)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developer managing many AI agents worth of work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 of software teams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grpSp>
        <p:nvGrpSpPr>
          <p:cNvPr id="92" name="Google Shape;92;p17"/>
          <p:cNvGrpSpPr/>
          <p:nvPr/>
        </p:nvGrpSpPr>
        <p:grpSpPr>
          <a:xfrm>
            <a:off x="3550474" y="2228225"/>
            <a:ext cx="3164700" cy="763275"/>
            <a:chOff x="4849299" y="2449699"/>
            <a:chExt cx="3164700" cy="763275"/>
          </a:xfrm>
        </p:grpSpPr>
        <p:sp>
          <p:nvSpPr>
            <p:cNvPr id="93" name="Google Shape;93;p17"/>
            <p:cNvSpPr/>
            <p:nvPr/>
          </p:nvSpPr>
          <p:spPr>
            <a:xfrm>
              <a:off x="4849299" y="3079474"/>
              <a:ext cx="31647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5258050" y="2449699"/>
              <a:ext cx="2203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Mainstream adoption of software teams, specialization emerges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2703250" y="2857993"/>
            <a:ext cx="1868700" cy="1358782"/>
            <a:chOff x="2773350" y="3079467"/>
            <a:chExt cx="1868700" cy="1358782"/>
          </a:xfrm>
        </p:grpSpPr>
        <p:sp>
          <p:nvSpPr>
            <p:cNvPr id="96" name="Google Shape;96;p17"/>
            <p:cNvSpPr/>
            <p:nvPr/>
          </p:nvSpPr>
          <p:spPr>
            <a:xfrm>
              <a:off x="2890950" y="3079474"/>
              <a:ext cx="11277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2773350" y="3079467"/>
              <a:ext cx="1868700" cy="1358782"/>
              <a:chOff x="2773350" y="3079467"/>
              <a:chExt cx="1868700" cy="1358782"/>
            </a:xfrm>
          </p:grpSpPr>
          <p:grpSp>
            <p:nvGrpSpPr>
              <p:cNvPr id="98" name="Google Shape;98;p17"/>
              <p:cNvGrpSpPr/>
              <p:nvPr/>
            </p:nvGrpSpPr>
            <p:grpSpPr>
              <a:xfrm rot="10800000">
                <a:off x="3611073" y="3079467"/>
                <a:ext cx="92400" cy="411825"/>
                <a:chOff x="1308100" y="2563700"/>
                <a:chExt cx="92400" cy="411825"/>
              </a:xfrm>
            </p:grpSpPr>
            <p:cxnSp>
              <p:nvCxnSpPr>
                <p:cNvPr id="99" name="Google Shape;99;p17"/>
                <p:cNvCxnSpPr/>
                <p:nvPr/>
              </p:nvCxnSpPr>
              <p:spPr>
                <a:xfrm>
                  <a:off x="1354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0" name="Google Shape;100;p17"/>
                <p:cNvSpPr/>
                <p:nvPr/>
              </p:nvSpPr>
              <p:spPr>
                <a:xfrm>
                  <a:off x="1308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" name="Google Shape;101;p17"/>
              <p:cNvSpPr txBox="1"/>
              <p:nvPr/>
            </p:nvSpPr>
            <p:spPr>
              <a:xfrm>
                <a:off x="2773350" y="3494449"/>
                <a:ext cx="18687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First software teams emerge driven by requirements of NASA, DoD projects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02" name="Google Shape;102;p17"/>
          <p:cNvSpPr/>
          <p:nvPr/>
        </p:nvSpPr>
        <p:spPr>
          <a:xfrm>
            <a:off x="493025" y="2857700"/>
            <a:ext cx="3759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700" y="2749800"/>
            <a:ext cx="5619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1940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8544625" y="2749800"/>
            <a:ext cx="5619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2030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5" name="Google Shape;105;p17"/>
          <p:cNvGrpSpPr/>
          <p:nvPr/>
        </p:nvGrpSpPr>
        <p:grpSpPr>
          <a:xfrm>
            <a:off x="7499263" y="2150675"/>
            <a:ext cx="1800000" cy="1162117"/>
            <a:chOff x="4445163" y="2381674"/>
            <a:chExt cx="1800000" cy="1162117"/>
          </a:xfrm>
        </p:grpSpPr>
        <p:grpSp>
          <p:nvGrpSpPr>
            <p:cNvPr id="106" name="Google Shape;106;p17"/>
            <p:cNvGrpSpPr/>
            <p:nvPr/>
          </p:nvGrpSpPr>
          <p:grpSpPr>
            <a:xfrm>
              <a:off x="5113116" y="2800065"/>
              <a:ext cx="92400" cy="411825"/>
              <a:chOff x="1150375" y="2563700"/>
              <a:chExt cx="92400" cy="411825"/>
            </a:xfrm>
          </p:grpSpPr>
          <p:cxnSp>
            <p:nvCxnSpPr>
              <p:cNvPr id="107" name="Google Shape;107;p17"/>
              <p:cNvCxnSpPr/>
              <p:nvPr/>
            </p:nvCxnSpPr>
            <p:spPr>
              <a:xfrm>
                <a:off x="11965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" name="Google Shape;108;p17"/>
              <p:cNvSpPr/>
              <p:nvPr/>
            </p:nvSpPr>
            <p:spPr>
              <a:xfrm>
                <a:off x="11503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" name="Google Shape;109;p17"/>
            <p:cNvSpPr txBox="1"/>
            <p:nvPr/>
          </p:nvSpPr>
          <p:spPr>
            <a:xfrm>
              <a:off x="4907679" y="3172391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4445163" y="2381674"/>
              <a:ext cx="18000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Teams with developers managing groups of diverse agents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" name="Google Shape;111;p17"/>
          <p:cNvSpPr/>
          <p:nvPr/>
        </p:nvSpPr>
        <p:spPr>
          <a:xfrm>
            <a:off x="493027" y="2857025"/>
            <a:ext cx="21417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7"/>
          <p:cNvGrpSpPr/>
          <p:nvPr/>
        </p:nvGrpSpPr>
        <p:grpSpPr>
          <a:xfrm>
            <a:off x="6691325" y="2538281"/>
            <a:ext cx="1949531" cy="1110594"/>
            <a:chOff x="6779140" y="2759746"/>
            <a:chExt cx="2055600" cy="1110594"/>
          </a:xfrm>
        </p:grpSpPr>
        <p:sp>
          <p:nvSpPr>
            <p:cNvPr id="113" name="Google Shape;113;p17"/>
            <p:cNvSpPr/>
            <p:nvPr/>
          </p:nvSpPr>
          <p:spPr>
            <a:xfrm>
              <a:off x="6779140" y="3079466"/>
              <a:ext cx="20556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17"/>
            <p:cNvGrpSpPr/>
            <p:nvPr/>
          </p:nvGrpSpPr>
          <p:grpSpPr>
            <a:xfrm>
              <a:off x="7033318" y="2759746"/>
              <a:ext cx="1769400" cy="1110594"/>
              <a:chOff x="7033318" y="2759746"/>
              <a:chExt cx="1769400" cy="1110594"/>
            </a:xfrm>
          </p:grpSpPr>
          <p:grpSp>
            <p:nvGrpSpPr>
              <p:cNvPr id="115" name="Google Shape;115;p17"/>
              <p:cNvGrpSpPr/>
              <p:nvPr/>
            </p:nvGrpSpPr>
            <p:grpSpPr>
              <a:xfrm rot="10800000">
                <a:off x="7809553" y="3079467"/>
                <a:ext cx="92400" cy="411825"/>
                <a:chOff x="1020582" y="2563700"/>
                <a:chExt cx="92400" cy="411825"/>
              </a:xfrm>
            </p:grpSpPr>
            <p:cxnSp>
              <p:nvCxnSpPr>
                <p:cNvPr id="116" name="Google Shape;116;p17"/>
                <p:cNvCxnSpPr/>
                <p:nvPr/>
              </p:nvCxnSpPr>
              <p:spPr>
                <a:xfrm>
                  <a:off x="1066782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7" name="Google Shape;117;p17"/>
                <p:cNvSpPr/>
                <p:nvPr/>
              </p:nvSpPr>
              <p:spPr>
                <a:xfrm>
                  <a:off x="1020582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" name="Google Shape;118;p17"/>
              <p:cNvSpPr txBox="1"/>
              <p:nvPr/>
            </p:nvSpPr>
            <p:spPr>
              <a:xfrm>
                <a:off x="7475284" y="275974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9" name="Google Shape;119;p17"/>
              <p:cNvSpPr txBox="1"/>
              <p:nvPr/>
            </p:nvSpPr>
            <p:spPr>
              <a:xfrm>
                <a:off x="7033318" y="3494441"/>
                <a:ext cx="176940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Software teams with developers assisted by AI coding systems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0" name="Google Shape;120;p17"/>
          <p:cNvGrpSpPr/>
          <p:nvPr/>
        </p:nvGrpSpPr>
        <p:grpSpPr>
          <a:xfrm>
            <a:off x="862500" y="2231200"/>
            <a:ext cx="2181200" cy="1057775"/>
            <a:chOff x="932600" y="2452674"/>
            <a:chExt cx="2181200" cy="1057775"/>
          </a:xfrm>
        </p:grpSpPr>
        <p:sp>
          <p:nvSpPr>
            <p:cNvPr id="121" name="Google Shape;121;p1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7"/>
            <p:cNvGrpSpPr/>
            <p:nvPr/>
          </p:nvGrpSpPr>
          <p:grpSpPr>
            <a:xfrm>
              <a:off x="1123200" y="2452674"/>
              <a:ext cx="1990600" cy="1057775"/>
              <a:chOff x="1123200" y="2452674"/>
              <a:chExt cx="1990600" cy="1057775"/>
            </a:xfrm>
          </p:grpSpPr>
          <p:sp>
            <p:nvSpPr>
              <p:cNvPr id="123" name="Google Shape;123;p17"/>
              <p:cNvSpPr txBox="1"/>
              <p:nvPr/>
            </p:nvSpPr>
            <p:spPr>
              <a:xfrm>
                <a:off x="2551900" y="3185249"/>
                <a:ext cx="561900" cy="3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1960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4" name="Google Shape;124;p17"/>
              <p:cNvGrpSpPr/>
              <p:nvPr/>
            </p:nvGrpSpPr>
            <p:grpSpPr>
              <a:xfrm>
                <a:off x="1947825" y="2800065"/>
                <a:ext cx="92400" cy="411825"/>
                <a:chOff x="1912375" y="2563700"/>
                <a:chExt cx="92400" cy="411825"/>
              </a:xfrm>
            </p:grpSpPr>
            <p:cxnSp>
              <p:nvCxnSpPr>
                <p:cNvPr id="125" name="Google Shape;125;p17"/>
                <p:cNvCxnSpPr/>
                <p:nvPr/>
              </p:nvCxnSpPr>
              <p:spPr>
                <a:xfrm>
                  <a:off x="19585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6" name="Google Shape;126;p17"/>
                <p:cNvSpPr/>
                <p:nvPr/>
              </p:nvSpPr>
              <p:spPr>
                <a:xfrm>
                  <a:off x="19123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7" name="Google Shape;127;p17"/>
              <p:cNvSpPr txBox="1"/>
              <p:nvPr/>
            </p:nvSpPr>
            <p:spPr>
              <a:xfrm>
                <a:off x="1123200" y="2452674"/>
                <a:ext cx="19584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Solo developers handling full projects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8" name="Google Shape;128;p17"/>
          <p:cNvSpPr txBox="1"/>
          <p:nvPr/>
        </p:nvSpPr>
        <p:spPr>
          <a:xfrm>
            <a:off x="3563404" y="2956785"/>
            <a:ext cx="871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1970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847" y="1855297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963" y="3852025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347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247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401" y="4294072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7"/>
          <p:cNvCxnSpPr>
            <a:stCxn id="131" idx="0"/>
          </p:cNvCxnSpPr>
          <p:nvPr/>
        </p:nvCxnSpPr>
        <p:spPr>
          <a:xfrm flipH="1" rot="10800000">
            <a:off x="3239297" y="4185772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/>
          <p:nvPr/>
        </p:nvCxnSpPr>
        <p:spPr>
          <a:xfrm rot="10800000">
            <a:off x="3765709" y="4192761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>
            <a:stCxn id="132" idx="0"/>
            <a:endCxn id="130" idx="2"/>
          </p:cNvCxnSpPr>
          <p:nvPr/>
        </p:nvCxnSpPr>
        <p:spPr>
          <a:xfrm rot="10800000">
            <a:off x="3612497" y="4177372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 txBox="1"/>
          <p:nvPr/>
        </p:nvSpPr>
        <p:spPr>
          <a:xfrm>
            <a:off x="5011204" y="2956785"/>
            <a:ext cx="871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1990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995750" y="2857700"/>
            <a:ext cx="1800000" cy="1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4863813" y="2573828"/>
            <a:ext cx="92400" cy="411825"/>
            <a:chOff x="1993338" y="2568463"/>
            <a:chExt cx="92400" cy="411825"/>
          </a:xfrm>
        </p:grpSpPr>
        <p:cxnSp>
          <p:nvCxnSpPr>
            <p:cNvPr id="140" name="Google Shape;140;p17"/>
            <p:cNvCxnSpPr/>
            <p:nvPr/>
          </p:nvCxnSpPr>
          <p:spPr>
            <a:xfrm>
              <a:off x="2039538" y="2620888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p17"/>
            <p:cNvSpPr/>
            <p:nvPr/>
          </p:nvSpPr>
          <p:spPr>
            <a:xfrm>
              <a:off x="1993338" y="2568463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" name="Google Shape;142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13" y="1489825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97" y="1931872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7"/>
          <p:cNvCxnSpPr>
            <a:stCxn id="143" idx="0"/>
          </p:cNvCxnSpPr>
          <p:nvPr/>
        </p:nvCxnSpPr>
        <p:spPr>
          <a:xfrm flipH="1" rot="10800000">
            <a:off x="4515647" y="1823572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7"/>
          <p:cNvCxnSpPr/>
          <p:nvPr/>
        </p:nvCxnSpPr>
        <p:spPr>
          <a:xfrm rot="10800000">
            <a:off x="5042059" y="1830561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7"/>
          <p:cNvCxnSpPr>
            <a:stCxn id="147" idx="0"/>
            <a:endCxn id="142" idx="2"/>
          </p:cNvCxnSpPr>
          <p:nvPr/>
        </p:nvCxnSpPr>
        <p:spPr>
          <a:xfrm rot="10800000">
            <a:off x="4888896" y="1815024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612" y="4469950"/>
            <a:ext cx="262875" cy="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025" y="1958075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413" y="1957250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713" y="3652000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97" y="4094047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>
            <a:stCxn id="152" idx="0"/>
          </p:cNvCxnSpPr>
          <p:nvPr/>
        </p:nvCxnSpPr>
        <p:spPr>
          <a:xfrm flipH="1" rot="10800000">
            <a:off x="7335047" y="3985747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/>
          <p:nvPr/>
        </p:nvCxnSpPr>
        <p:spPr>
          <a:xfrm rot="10800000">
            <a:off x="7861459" y="3992736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endCxn id="151" idx="2"/>
          </p:cNvCxnSpPr>
          <p:nvPr/>
        </p:nvCxnSpPr>
        <p:spPr>
          <a:xfrm rot="10800000">
            <a:off x="7708296" y="3977199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Google Shape;156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1425" y="4120250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4813" y="4119425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374" y="4474713"/>
            <a:ext cx="262875" cy="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0374" y="4474713"/>
            <a:ext cx="262875" cy="26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7"/>
          <p:cNvCxnSpPr>
            <a:stCxn id="152" idx="2"/>
            <a:endCxn id="152" idx="2"/>
          </p:cNvCxnSpPr>
          <p:nvPr/>
        </p:nvCxnSpPr>
        <p:spPr>
          <a:xfrm>
            <a:off x="7335047" y="4469947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7335050" y="4430925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7720813" y="4440450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/>
          <p:cNvCxnSpPr/>
          <p:nvPr/>
        </p:nvCxnSpPr>
        <p:spPr>
          <a:xfrm>
            <a:off x="8101813" y="4440450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17" title="ChatGPT Image Sep 10, 2025, 11_39_12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1013" y="1180262"/>
            <a:ext cx="325166" cy="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397" y="1622310"/>
            <a:ext cx="375900" cy="3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7"/>
          <p:cNvCxnSpPr>
            <a:stCxn id="165" idx="0"/>
          </p:cNvCxnSpPr>
          <p:nvPr/>
        </p:nvCxnSpPr>
        <p:spPr>
          <a:xfrm flipH="1" rot="10800000">
            <a:off x="7830347" y="1514010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7"/>
          <p:cNvCxnSpPr/>
          <p:nvPr/>
        </p:nvCxnSpPr>
        <p:spPr>
          <a:xfrm rot="10800000">
            <a:off x="8356759" y="1520998"/>
            <a:ext cx="187800" cy="1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4" idx="2"/>
          </p:cNvCxnSpPr>
          <p:nvPr/>
        </p:nvCxnSpPr>
        <p:spPr>
          <a:xfrm rot="10800000">
            <a:off x="8203596" y="1505462"/>
            <a:ext cx="2700" cy="1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17" title="ChatGPT Image Sep 11, 2025, 12_02_1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6725" y="1648512"/>
            <a:ext cx="325151" cy="3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title="ChatGPT Image Sep 11, 2025, 12_02_13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0113" y="1647688"/>
            <a:ext cx="325151" cy="325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7"/>
          <p:cNvCxnSpPr>
            <a:stCxn id="165" idx="2"/>
            <a:endCxn id="165" idx="2"/>
          </p:cNvCxnSpPr>
          <p:nvPr/>
        </p:nvCxnSpPr>
        <p:spPr>
          <a:xfrm>
            <a:off x="7830347" y="199821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/>
          <p:cNvCxnSpPr/>
          <p:nvPr/>
        </p:nvCxnSpPr>
        <p:spPr>
          <a:xfrm>
            <a:off x="7830350" y="1959188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7"/>
          <p:cNvCxnSpPr/>
          <p:nvPr/>
        </p:nvCxnSpPr>
        <p:spPr>
          <a:xfrm>
            <a:off x="8216113" y="1968713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/>
          <p:cNvCxnSpPr/>
          <p:nvPr/>
        </p:nvCxnSpPr>
        <p:spPr>
          <a:xfrm>
            <a:off x="8597113" y="1968713"/>
            <a:ext cx="0" cy="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6238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683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57238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683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 title="ChatGPT Image Sep 11, 2025, 12_21_36 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3475" y="2038413"/>
            <a:ext cx="133499" cy="1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 title="Minimalist Red Robot Ic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20921" y="2040512"/>
            <a:ext cx="133499" cy="1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88" name="Google Shape;188;p18" title="ChatGPT Image Sep 10, 2025, 11_39_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28" y="1183450"/>
            <a:ext cx="858650" cy="8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title="ChatGPT Image Sep 11, 2025, 10_30_05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355" y="3288055"/>
            <a:ext cx="978650" cy="9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title="ChatGPT Image Sep 11, 2025, 10_36_50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611" y="3271695"/>
            <a:ext cx="1018051" cy="10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title="ChatGPT Image Sep 11, 2025, 10_36_54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9643" y="3284891"/>
            <a:ext cx="978650" cy="97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4187859" y="3614350"/>
            <a:ext cx="65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18"/>
          <p:cNvCxnSpPr/>
          <p:nvPr/>
        </p:nvCxnSpPr>
        <p:spPr>
          <a:xfrm flipH="1" rot="10800000">
            <a:off x="2584025" y="2158675"/>
            <a:ext cx="13902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/>
          <p:nvPr/>
        </p:nvCxnSpPr>
        <p:spPr>
          <a:xfrm flipH="1" rot="10800000">
            <a:off x="3548925" y="2208025"/>
            <a:ext cx="687000" cy="87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18" title="ChatGPT Image Sep 11, 2025, 10_43_36 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3436" y="3285095"/>
            <a:ext cx="978650" cy="97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8"/>
          <p:cNvCxnSpPr/>
          <p:nvPr/>
        </p:nvCxnSpPr>
        <p:spPr>
          <a:xfrm rot="10800000">
            <a:off x="4408689" y="2218807"/>
            <a:ext cx="687000" cy="87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8"/>
          <p:cNvCxnSpPr/>
          <p:nvPr/>
        </p:nvCxnSpPr>
        <p:spPr>
          <a:xfrm rot="10800000">
            <a:off x="4761116" y="2183207"/>
            <a:ext cx="13902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task steps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high level requirements 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requirements into a design doc </a:t>
            </a:r>
            <a:r>
              <a:rPr b="1" lang="en"/>
              <a:t>🟩/</a:t>
            </a:r>
            <a:r>
              <a:rPr lang="en"/>
              <a:t>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solution from doc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tests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CI (continuous integration) passes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review 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docs 🟦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directing agents</a:t>
            </a: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7234650" y="4483125"/>
            <a:ext cx="19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behavior files (Claude.md/Cursorrules/agents.md)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Subagents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Hooks</a:t>
            </a:r>
            <a:endParaRPr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311700" y="1152475"/>
            <a:ext cx="85206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 scripts that run on predefined event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PreToolUse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PostToolUse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UserPromptSubmit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PreCompact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…and more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700" y="4747275"/>
            <a:ext cx="9142500" cy="396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7240000" y="4775925"/>
            <a:ext cx="1922400" cy="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themodernsoftware.dev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